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x="6858000" cy="9144000"/>
  <p:embeddedFontLst>
    <p:embeddedFont>
      <p:font typeface="Dosis"/>
      <p:regular r:id="rId86"/>
      <p:bold r:id="rId87"/>
    </p:embeddedFont>
    <p:embeddedFont>
      <p:font typeface="Proxima Nova"/>
      <p:regular r:id="rId88"/>
      <p:bold r:id="rId89"/>
      <p:italic r:id="rId90"/>
      <p:boldItalic r:id="rId91"/>
    </p:embeddedFont>
    <p:embeddedFont>
      <p:font typeface="Google Sans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7C6B9C-6A2C-40D0-8BD7-2AE8E6FF20C2}">
  <a:tblStyle styleId="{F57C6B9C-6A2C-40D0-8BD7-2AE8E6FF20C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946B0F7-B202-41A6-8D72-32DD8EE885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Dosis-regular.fntdata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ProximaNova-regular.fntdata"/><Relationship Id="rId43" Type="http://schemas.openxmlformats.org/officeDocument/2006/relationships/slide" Target="slides/slide37.xml"/><Relationship Id="rId87" Type="http://schemas.openxmlformats.org/officeDocument/2006/relationships/font" Target="fonts/Dosis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roximaNova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GoogleSans-boldItalic.fntdata"/><Relationship Id="rId50" Type="http://schemas.openxmlformats.org/officeDocument/2006/relationships/slide" Target="slides/slide44.xml"/><Relationship Id="rId94" Type="http://schemas.openxmlformats.org/officeDocument/2006/relationships/font" Target="fonts/GoogleSans-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ProximaNova-boldItalic.fntdata"/><Relationship Id="rId90" Type="http://schemas.openxmlformats.org/officeDocument/2006/relationships/font" Target="fonts/ProximaNova-italic.fntdata"/><Relationship Id="rId93" Type="http://schemas.openxmlformats.org/officeDocument/2006/relationships/font" Target="fonts/GoogleSans-bold.fntdata"/><Relationship Id="rId92" Type="http://schemas.openxmlformats.org/officeDocument/2006/relationships/font" Target="fonts/GoogleSans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5aeaa716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5aeaa716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5aeaa716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5aeaa716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5aeaa716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5aeaa716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5aeaa716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5aeaa716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9eae5c6a2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9eae5c6a2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5aeaa716e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5aeaa716e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5aeaa716e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5aeaa716e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5aeaa716e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5aeaa716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5aeaa716e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5aeaa716e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5aeaa716e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5aeaa716e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5aeaa716e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5aeaa716e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5aeaa716e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5aeaa716e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9eae5c6a2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9eae5c6a2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9eae5c6a2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9eae5c6a2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9eae5c6a2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9eae5c6a2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9eae5c6a2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9eae5c6a2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5aeaa716e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5aeaa716e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5aeaa716e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5aeaa716e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5aeaa716e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5aeaa716e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5aeaa716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5aeaa716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5aeaa716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5aeaa716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4d42c140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4d42c140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5aeaa72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5aeaa72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5aeaa7264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5aeaa726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5aeaa716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5aeaa716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5aeaa726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5aeaa726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5aeaa726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5aeaa726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5aeaa726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5aeaa726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5aeaa716e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5aeaa716e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5aeaa716e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5aeaa716e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5aeaa716e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5aeaa716e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5aeaa716e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5aeaa716e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3e5cf682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3e5cf682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5aeaa716e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5aeaa716e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b5aeaa716e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b5aeaa716e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5aeaa716e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b5aeaa716e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5aeaa716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5aeaa716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5aeaa716e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b5aeaa716e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b5aeaa716e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b5aeaa716e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b971df397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b971df397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5aeaa716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5aeaa716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9eae5c6a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9eae5c6a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5aeaa716e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b5aeaa716e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5aeaa716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5aeaa716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5aeaa716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b5aeaa716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b5aeaa716e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b5aeaa716e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5aeaa716e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5aeaa716e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b5aeaa716e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b5aeaa716e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5aeaa716e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5aeaa716e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5aeaa716e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5aeaa716e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b7f15a2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b7f15a2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b971df397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b971df39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5aeaa716e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5aeaa716e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5aeaa716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5aeaa716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5aeaa71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5aeaa71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b5aeaa716e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b5aeaa716e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b5aeaa716e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b5aeaa716e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b5aeaa716e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b5aeaa716e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b7f15a23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b7f15a23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b5aeaa716e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b5aeaa716e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b5aeaa716e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b5aeaa716e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b5aeaa716e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b5aeaa716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5aeaa716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5aeaa716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5aeaa716e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b5aeaa716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b5aeaa716e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b5aeaa716e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71df397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71df397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b9eae5c6a2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b9eae5c6a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b9eae5c6a2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b9eae5c6a2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b5aeaa716e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b5aeaa716e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b9eae5c6a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b9eae5c6a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b5aeaa716e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b5aeaa716e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b5aeaa716e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b5aeaa716e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b5aeaa716e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b5aeaa716e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b9eae5c6a2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b9eae5c6a2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b9eae5c6a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b9eae5c6a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aad56a5a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aad56a5a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9eae5c6a2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9eae5c6a2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5aeaa716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5aeaa716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igitalassets.lib.berkeley.edu/techreports/ucb/text/EECS-2017-156.pdf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s://www.oreilly.com/content/distributed-tensorflow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hyperlink" Target="http://web.stanford.edu/class/cs246/slides/13-dt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811.06965.pdf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707.05589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1707.07012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hyperlink" Target="https://arxiv.org/abs/1905.11946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angelopoulos.ai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hyperlink" Target="https://scikit-learn.org/stable/modules/calibration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proceedings.mlr.press/v70/guo17a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2.png"/><Relationship Id="rId7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hyperlink" Target="https://people.eecs.berkeley.edu/~angelopoulos/blog/posts/conformal-classification/" TargetMode="External"/><Relationship Id="rId5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jpg"/><Relationship Id="rId4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pandas-profiling/pandas-profiling" TargetMode="External"/><Relationship Id="rId4" Type="http://schemas.openxmlformats.org/officeDocument/2006/relationships/hyperlink" Target="https://pair-code.github.io/facets/" TargetMode="External"/><Relationship Id="rId5" Type="http://schemas.openxmlformats.org/officeDocument/2006/relationships/image" Target="../media/image23.gif"/><Relationship Id="rId6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Relationship Id="rId4" Type="http://schemas.openxmlformats.org/officeDocument/2006/relationships/image" Target="../media/image1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statmt.org/wmt20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ncbi.nlm.nih.gov/pmc/articles/PMC1339981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homepage.stat.uiowa.edu/~mbognar/1030/Bickel-Berkeley.pdf" TargetMode="External"/><Relationship Id="rId4" Type="http://schemas.openxmlformats.org/officeDocument/2006/relationships/image" Target="../media/image3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homepage.stat.uiowa.edu/~mbognar/1030/Bickel-Berkeley.pdf" TargetMode="External"/><Relationship Id="rId4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ieeexplore.ieee.org/abstract/document/8731353" TargetMode="External"/><Relationship Id="rId4" Type="http://schemas.openxmlformats.org/officeDocument/2006/relationships/hyperlink" Target="http://jcst.ict.ac.cn/EN/10.1007/s11390-016-1647-1" TargetMode="External"/><Relationship Id="rId5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ieeexplore.ieee.org/abstract/document/8731353" TargetMode="External"/><Relationship Id="rId4" Type="http://schemas.openxmlformats.org/officeDocument/2006/relationships/hyperlink" Target="http://jcst.ict.ac.cn/EN/10.1007/s11390-016-1647-1" TargetMode="External"/><Relationship Id="rId5" Type="http://schemas.openxmlformats.org/officeDocument/2006/relationships/image" Target="../media/image3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2.png"/><Relationship Id="rId4" Type="http://schemas.openxmlformats.org/officeDocument/2006/relationships/hyperlink" Target="https://arxiv.org/pdf/1412.6572.pdf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3.png"/><Relationship Id="rId4" Type="http://schemas.openxmlformats.org/officeDocument/2006/relationships/hyperlink" Target="https://www.cbsnews.com/news/mortgage-discrimination-black-and-latino-paying-millions-more-in-interest-study-shows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11" Type="http://schemas.openxmlformats.org/officeDocument/2006/relationships/image" Target="../media/image50.jpg"/><Relationship Id="rId10" Type="http://schemas.openxmlformats.org/officeDocument/2006/relationships/image" Target="../media/image48.jpg"/><Relationship Id="rId12" Type="http://schemas.openxmlformats.org/officeDocument/2006/relationships/image" Target="../media/image54.jpg"/><Relationship Id="rId9" Type="http://schemas.openxmlformats.org/officeDocument/2006/relationships/image" Target="../media/image42.jpg"/><Relationship Id="rId5" Type="http://schemas.openxmlformats.org/officeDocument/2006/relationships/image" Target="../media/image40.jpg"/><Relationship Id="rId6" Type="http://schemas.openxmlformats.org/officeDocument/2006/relationships/image" Target="../media/image38.jpg"/><Relationship Id="rId7" Type="http://schemas.openxmlformats.org/officeDocument/2006/relationships/image" Target="../media/image41.jpg"/><Relationship Id="rId8" Type="http://schemas.openxmlformats.org/officeDocument/2006/relationships/image" Target="../media/image47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igitalassets.lib.berkeley.edu/techreports/ucb/text/EECS-2017-156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igitalassets.lib.berkeley.edu/techreports/ucb/text/EECS-2017-156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Lecture 6:</a:t>
            </a: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 Evaluation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50" y="417490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74675" y="45685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 329 | Chip Huyen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406800" y="3732300"/>
            <a:ext cx="3529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Reply in Zoom chat: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If you could invite anyone to give a guest lecture in this class, who would that be?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parallelism: LR scaling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22"/>
          <p:cNvCxnSpPr/>
          <p:nvPr/>
        </p:nvCxnSpPr>
        <p:spPr>
          <a:xfrm flipH="1" rot="10800000">
            <a:off x="366608" y="488942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22"/>
          <p:cNvSpPr txBox="1"/>
          <p:nvPr/>
        </p:nvSpPr>
        <p:spPr>
          <a:xfrm>
            <a:off x="33780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Scaling SGD Batch Size to 32K for ImageNet Training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(You et al.,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311700" y="1449375"/>
            <a:ext cx="4044900" cy="477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split the data across devices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311700" y="2059886"/>
            <a:ext cx="4044900" cy="363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sees a fraction of the batch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11700" y="2473880"/>
            <a:ext cx="4044900" cy="363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replicates the model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311700" y="2887875"/>
            <a:ext cx="4044900" cy="363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replicates the optimizer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550" y="1175825"/>
            <a:ext cx="4293003" cy="338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311700" y="3748200"/>
            <a:ext cx="4044900" cy="4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GPT-3: 3.2M batch size</a:t>
            </a:r>
            <a:endParaRPr b="1" sz="20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parallelism: gradient updates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23"/>
          <p:cNvCxnSpPr/>
          <p:nvPr/>
        </p:nvCxnSpPr>
        <p:spPr>
          <a:xfrm flipH="1" rot="10800000">
            <a:off x="366608" y="488942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2456778" y="1177825"/>
            <a:ext cx="47457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Challenge 2: How to aggregate gradient updates?</a:t>
            </a:r>
            <a:endParaRPr b="1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Dosis"/>
              <a:buChar char="●"/>
            </a:pPr>
            <a:r>
              <a:rPr lang="en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Synchronous: have to wait for stragglers</a:t>
            </a:r>
            <a:endParaRPr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Dosis"/>
              <a:buChar char="●"/>
            </a:pPr>
            <a:r>
              <a:rPr lang="en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Asynch: gradients become stale</a:t>
            </a:r>
            <a:endParaRPr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01" y="2612363"/>
            <a:ext cx="5173128" cy="2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33780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Distributed TensorFlow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(Jim Dowling, O’Reilly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r>
              <a:rPr lang="en"/>
              <a:t> parallelism</a:t>
            </a:r>
            <a:endParaRPr/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386050" y="1472450"/>
            <a:ext cx="4338900" cy="469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split the model across devices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386050" y="2007006"/>
            <a:ext cx="4338900" cy="469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runs a fragment of the model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5292825" y="1063400"/>
            <a:ext cx="36060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●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Split by: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○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layers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○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forward-backward passes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○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etc.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●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Challenge: load balancing?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234115" y="2988200"/>
            <a:ext cx="1187100" cy="1645200"/>
          </a:xfrm>
          <a:prstGeom prst="roundRect">
            <a:avLst>
              <a:gd fmla="val 1264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631406" y="3050883"/>
            <a:ext cx="392700" cy="3219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1757027" y="2988200"/>
            <a:ext cx="1187100" cy="1645200"/>
          </a:xfrm>
          <a:prstGeom prst="roundRect">
            <a:avLst>
              <a:gd fmla="val 1264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631406" y="3445793"/>
            <a:ext cx="392700" cy="3219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631406" y="3840703"/>
            <a:ext cx="392700" cy="3219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631406" y="4235614"/>
            <a:ext cx="392700" cy="3219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2154318" y="3050883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2154318" y="3445793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2154318" y="3840703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2154318" y="4235614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Google Shape;167;p24"/>
          <p:cNvCxnSpPr>
            <a:stCxn id="158" idx="6"/>
            <a:endCxn id="164" idx="2"/>
          </p:cNvCxnSpPr>
          <p:nvPr/>
        </p:nvCxnSpPr>
        <p:spPr>
          <a:xfrm>
            <a:off x="1024106" y="3211833"/>
            <a:ext cx="1130100" cy="39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4"/>
          <p:cNvCxnSpPr>
            <a:stCxn id="160" idx="6"/>
            <a:endCxn id="163" idx="2"/>
          </p:cNvCxnSpPr>
          <p:nvPr/>
        </p:nvCxnSpPr>
        <p:spPr>
          <a:xfrm flipH="1" rot="10800000">
            <a:off x="1024106" y="3211943"/>
            <a:ext cx="1130100" cy="39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4"/>
          <p:cNvCxnSpPr>
            <a:stCxn id="161" idx="6"/>
            <a:endCxn id="164" idx="2"/>
          </p:cNvCxnSpPr>
          <p:nvPr/>
        </p:nvCxnSpPr>
        <p:spPr>
          <a:xfrm flipH="1" rot="10800000">
            <a:off x="1024106" y="3606853"/>
            <a:ext cx="1130100" cy="39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4"/>
          <p:cNvCxnSpPr>
            <a:stCxn id="161" idx="6"/>
            <a:endCxn id="163" idx="2"/>
          </p:cNvCxnSpPr>
          <p:nvPr/>
        </p:nvCxnSpPr>
        <p:spPr>
          <a:xfrm flipH="1" rot="10800000">
            <a:off x="1024106" y="3211753"/>
            <a:ext cx="11301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>
            <a:stCxn id="161" idx="6"/>
            <a:endCxn id="165" idx="2"/>
          </p:cNvCxnSpPr>
          <p:nvPr/>
        </p:nvCxnSpPr>
        <p:spPr>
          <a:xfrm>
            <a:off x="1024106" y="4001653"/>
            <a:ext cx="113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4"/>
          <p:cNvCxnSpPr>
            <a:stCxn id="161" idx="6"/>
            <a:endCxn id="166" idx="2"/>
          </p:cNvCxnSpPr>
          <p:nvPr/>
        </p:nvCxnSpPr>
        <p:spPr>
          <a:xfrm>
            <a:off x="1024106" y="4001653"/>
            <a:ext cx="1130100" cy="39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4"/>
          <p:cNvCxnSpPr>
            <a:stCxn id="158" idx="6"/>
            <a:endCxn id="165" idx="2"/>
          </p:cNvCxnSpPr>
          <p:nvPr/>
        </p:nvCxnSpPr>
        <p:spPr>
          <a:xfrm>
            <a:off x="1024106" y="3211833"/>
            <a:ext cx="11301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4"/>
          <p:cNvCxnSpPr>
            <a:stCxn id="158" idx="6"/>
            <a:endCxn id="166" idx="2"/>
          </p:cNvCxnSpPr>
          <p:nvPr/>
        </p:nvCxnSpPr>
        <p:spPr>
          <a:xfrm>
            <a:off x="1024106" y="3211833"/>
            <a:ext cx="1130100" cy="118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>
            <a:stCxn id="160" idx="6"/>
            <a:endCxn id="164" idx="2"/>
          </p:cNvCxnSpPr>
          <p:nvPr/>
        </p:nvCxnSpPr>
        <p:spPr>
          <a:xfrm>
            <a:off x="1024106" y="3606743"/>
            <a:ext cx="113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/>
          <p:cNvCxnSpPr>
            <a:stCxn id="160" idx="6"/>
            <a:endCxn id="165" idx="2"/>
          </p:cNvCxnSpPr>
          <p:nvPr/>
        </p:nvCxnSpPr>
        <p:spPr>
          <a:xfrm>
            <a:off x="1024106" y="3606743"/>
            <a:ext cx="1130100" cy="39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4"/>
          <p:cNvCxnSpPr/>
          <p:nvPr/>
        </p:nvCxnSpPr>
        <p:spPr>
          <a:xfrm>
            <a:off x="1024269" y="3606593"/>
            <a:ext cx="11298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4"/>
          <p:cNvCxnSpPr>
            <a:endCxn id="166" idx="2"/>
          </p:cNvCxnSpPr>
          <p:nvPr/>
        </p:nvCxnSpPr>
        <p:spPr>
          <a:xfrm>
            <a:off x="1024518" y="4396564"/>
            <a:ext cx="112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4"/>
          <p:cNvCxnSpPr>
            <a:stCxn id="162" idx="6"/>
            <a:endCxn id="165" idx="2"/>
          </p:cNvCxnSpPr>
          <p:nvPr/>
        </p:nvCxnSpPr>
        <p:spPr>
          <a:xfrm flipH="1" rot="10800000">
            <a:off x="1024106" y="4001764"/>
            <a:ext cx="1130100" cy="39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4"/>
          <p:cNvCxnSpPr>
            <a:stCxn id="162" idx="6"/>
            <a:endCxn id="164" idx="2"/>
          </p:cNvCxnSpPr>
          <p:nvPr/>
        </p:nvCxnSpPr>
        <p:spPr>
          <a:xfrm flipH="1" rot="10800000">
            <a:off x="1024106" y="3606664"/>
            <a:ext cx="11301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>
            <a:stCxn id="162" idx="6"/>
            <a:endCxn id="163" idx="2"/>
          </p:cNvCxnSpPr>
          <p:nvPr/>
        </p:nvCxnSpPr>
        <p:spPr>
          <a:xfrm flipH="1" rot="10800000">
            <a:off x="1024106" y="3211864"/>
            <a:ext cx="1130100" cy="118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4"/>
          <p:cNvSpPr/>
          <p:nvPr/>
        </p:nvSpPr>
        <p:spPr>
          <a:xfrm>
            <a:off x="197300" y="4696549"/>
            <a:ext cx="1261200" cy="23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1720212" y="4696549"/>
            <a:ext cx="1261200" cy="23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3279939" y="2988200"/>
            <a:ext cx="1187100" cy="1645200"/>
          </a:xfrm>
          <a:prstGeom prst="roundRect">
            <a:avLst>
              <a:gd fmla="val 1264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3677230" y="3050883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3677230" y="3445793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3677230" y="3840703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3677230" y="4235614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3243124" y="4696549"/>
            <a:ext cx="1261200" cy="23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4839675" y="2988200"/>
            <a:ext cx="1187100" cy="1645200"/>
          </a:xfrm>
          <a:prstGeom prst="roundRect">
            <a:avLst>
              <a:gd fmla="val 1264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5236966" y="3050883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5236966" y="3445793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5236966" y="3840703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5236966" y="4235614"/>
            <a:ext cx="392700" cy="3219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4802860" y="4696549"/>
            <a:ext cx="1261200" cy="235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osis"/>
                <a:ea typeface="Dosis"/>
                <a:cs typeface="Dosis"/>
                <a:sym typeface="Dosis"/>
              </a:rPr>
              <a:t>GPU 4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6" name="Google Shape;196;p24"/>
          <p:cNvCxnSpPr/>
          <p:nvPr/>
        </p:nvCxnSpPr>
        <p:spPr>
          <a:xfrm>
            <a:off x="2565593" y="3211730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4"/>
          <p:cNvCxnSpPr/>
          <p:nvPr/>
        </p:nvCxnSpPr>
        <p:spPr>
          <a:xfrm flipH="1" rot="10800000">
            <a:off x="2565593" y="3211241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4"/>
          <p:cNvCxnSpPr/>
          <p:nvPr/>
        </p:nvCxnSpPr>
        <p:spPr>
          <a:xfrm flipH="1" rot="10800000">
            <a:off x="2565593" y="3606151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4"/>
          <p:cNvCxnSpPr/>
          <p:nvPr/>
        </p:nvCxnSpPr>
        <p:spPr>
          <a:xfrm flipH="1" rot="10800000">
            <a:off x="2565593" y="3211651"/>
            <a:ext cx="11298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4"/>
          <p:cNvCxnSpPr/>
          <p:nvPr/>
        </p:nvCxnSpPr>
        <p:spPr>
          <a:xfrm>
            <a:off x="2565593" y="4001551"/>
            <a:ext cx="112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4"/>
          <p:cNvCxnSpPr/>
          <p:nvPr/>
        </p:nvCxnSpPr>
        <p:spPr>
          <a:xfrm>
            <a:off x="2565593" y="4001551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4"/>
          <p:cNvCxnSpPr/>
          <p:nvPr/>
        </p:nvCxnSpPr>
        <p:spPr>
          <a:xfrm>
            <a:off x="2565593" y="3211730"/>
            <a:ext cx="11298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>
            <a:off x="2565593" y="3211730"/>
            <a:ext cx="1129800" cy="118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2565593" y="3606641"/>
            <a:ext cx="112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4"/>
          <p:cNvCxnSpPr/>
          <p:nvPr/>
        </p:nvCxnSpPr>
        <p:spPr>
          <a:xfrm>
            <a:off x="2565593" y="3606641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2565593" y="3606546"/>
            <a:ext cx="11298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4"/>
          <p:cNvCxnSpPr/>
          <p:nvPr/>
        </p:nvCxnSpPr>
        <p:spPr>
          <a:xfrm>
            <a:off x="2565647" y="4396461"/>
            <a:ext cx="112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/>
          <p:cNvCxnSpPr/>
          <p:nvPr/>
        </p:nvCxnSpPr>
        <p:spPr>
          <a:xfrm flipH="1" rot="10800000">
            <a:off x="2565593" y="4001061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4"/>
          <p:cNvCxnSpPr/>
          <p:nvPr/>
        </p:nvCxnSpPr>
        <p:spPr>
          <a:xfrm flipH="1" rot="10800000">
            <a:off x="2565593" y="3606561"/>
            <a:ext cx="11298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4"/>
          <p:cNvCxnSpPr/>
          <p:nvPr/>
        </p:nvCxnSpPr>
        <p:spPr>
          <a:xfrm flipH="1" rot="10800000">
            <a:off x="2565593" y="3211761"/>
            <a:ext cx="1129800" cy="118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4088505" y="3218478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4"/>
          <p:cNvCxnSpPr/>
          <p:nvPr/>
        </p:nvCxnSpPr>
        <p:spPr>
          <a:xfrm flipH="1" rot="10800000">
            <a:off x="4088505" y="3217988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4"/>
          <p:cNvCxnSpPr/>
          <p:nvPr/>
        </p:nvCxnSpPr>
        <p:spPr>
          <a:xfrm flipH="1" rot="10800000">
            <a:off x="4088505" y="3612898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4"/>
          <p:cNvCxnSpPr/>
          <p:nvPr/>
        </p:nvCxnSpPr>
        <p:spPr>
          <a:xfrm flipH="1" rot="10800000">
            <a:off x="4088505" y="3218398"/>
            <a:ext cx="11298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4"/>
          <p:cNvCxnSpPr/>
          <p:nvPr/>
        </p:nvCxnSpPr>
        <p:spPr>
          <a:xfrm>
            <a:off x="4088505" y="4008298"/>
            <a:ext cx="112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4"/>
          <p:cNvCxnSpPr/>
          <p:nvPr/>
        </p:nvCxnSpPr>
        <p:spPr>
          <a:xfrm>
            <a:off x="4088505" y="4008298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4"/>
          <p:cNvCxnSpPr/>
          <p:nvPr/>
        </p:nvCxnSpPr>
        <p:spPr>
          <a:xfrm>
            <a:off x="4088505" y="3218478"/>
            <a:ext cx="11298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4"/>
          <p:cNvCxnSpPr/>
          <p:nvPr/>
        </p:nvCxnSpPr>
        <p:spPr>
          <a:xfrm>
            <a:off x="4088505" y="3218478"/>
            <a:ext cx="1129800" cy="118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4"/>
          <p:cNvCxnSpPr/>
          <p:nvPr/>
        </p:nvCxnSpPr>
        <p:spPr>
          <a:xfrm>
            <a:off x="4088505" y="3613388"/>
            <a:ext cx="112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4"/>
          <p:cNvCxnSpPr/>
          <p:nvPr/>
        </p:nvCxnSpPr>
        <p:spPr>
          <a:xfrm>
            <a:off x="4088505" y="3613388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4"/>
          <p:cNvCxnSpPr/>
          <p:nvPr/>
        </p:nvCxnSpPr>
        <p:spPr>
          <a:xfrm>
            <a:off x="4088505" y="3613293"/>
            <a:ext cx="11298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4"/>
          <p:cNvCxnSpPr/>
          <p:nvPr/>
        </p:nvCxnSpPr>
        <p:spPr>
          <a:xfrm>
            <a:off x="4088559" y="4403209"/>
            <a:ext cx="112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4"/>
          <p:cNvCxnSpPr/>
          <p:nvPr/>
        </p:nvCxnSpPr>
        <p:spPr>
          <a:xfrm flipH="1" rot="10800000">
            <a:off x="4088505" y="4007809"/>
            <a:ext cx="1129800" cy="3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4"/>
          <p:cNvCxnSpPr/>
          <p:nvPr/>
        </p:nvCxnSpPr>
        <p:spPr>
          <a:xfrm flipH="1" rot="10800000">
            <a:off x="4088505" y="3613309"/>
            <a:ext cx="1129800" cy="78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4"/>
          <p:cNvCxnSpPr/>
          <p:nvPr/>
        </p:nvCxnSpPr>
        <p:spPr>
          <a:xfrm flipH="1" rot="10800000">
            <a:off x="4088505" y="3218509"/>
            <a:ext cx="1129800" cy="118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parallelism and data parallelism</a:t>
            </a:r>
            <a:endParaRPr/>
          </a:p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200" y="1276353"/>
            <a:ext cx="5239600" cy="314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5"/>
          <p:cNvCxnSpPr/>
          <p:nvPr/>
        </p:nvCxnSpPr>
        <p:spPr>
          <a:xfrm flipH="1" rot="10800000">
            <a:off x="366608" y="488942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25"/>
          <p:cNvSpPr txBox="1"/>
          <p:nvPr/>
        </p:nvSpPr>
        <p:spPr>
          <a:xfrm>
            <a:off x="33780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0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Mining Massive Datasets course,Stanford, lecture 13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Jure Leskovec 2020.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parallelism: model + data parallelism</a:t>
            </a:r>
            <a:endParaRPr/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" name="Google Shape;241;p26"/>
          <p:cNvCxnSpPr/>
          <p:nvPr/>
        </p:nvCxnSpPr>
        <p:spPr>
          <a:xfrm flipH="1" rot="10800000">
            <a:off x="366608" y="488942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26"/>
          <p:cNvSpPr txBox="1"/>
          <p:nvPr/>
        </p:nvSpPr>
        <p:spPr>
          <a:xfrm>
            <a:off x="33780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GPipe: Easy Scaling with Micro-Batch Pipeline Parallelism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(Huang et al., 2018)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021" y="1133650"/>
            <a:ext cx="5290130" cy="33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311700" y="1152475"/>
            <a:ext cx="3222600" cy="3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ivide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layers into stages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mini-batches into micro-batches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Spread them across devices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AutoML</a:t>
            </a:r>
            <a:endParaRPr/>
          </a:p>
        </p:txBody>
      </p: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AutoML</a:t>
            </a:r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good ML researcher is someone who will automate themselves out of job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Google: what if we replace ML experts with 100x compute?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387" y="2007800"/>
            <a:ext cx="5023230" cy="304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AutoML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 AutoML: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hyperparameter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AutoML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neural architecture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learned optimizer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" name="Google Shape;266;p29"/>
          <p:cNvCxnSpPr/>
          <p:nvPr/>
        </p:nvCxnSpPr>
        <p:spPr>
          <a:xfrm>
            <a:off x="4101300" y="1152475"/>
            <a:ext cx="9600" cy="1717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9"/>
          <p:cNvSpPr txBox="1"/>
          <p:nvPr/>
        </p:nvSpPr>
        <p:spPr>
          <a:xfrm>
            <a:off x="4248650" y="1703575"/>
            <a:ext cx="23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More computationally expensive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AutoML: Hyperparameter tuning</a:t>
            </a:r>
            <a:endParaRPr/>
          </a:p>
        </p:txBody>
      </p:sp>
      <p:sp>
        <p:nvSpPr>
          <p:cNvPr id="273" name="Google Shape;2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311700" y="1331725"/>
            <a:ext cx="829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Weaker models with well-tuned hyperparameters can outperform stronger, fancier models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On the State of the Art of Evaluation in Neural Language Models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(Melis et al. 2018)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Many different hyperparameters: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batch size, learning rate, quantization, number of hidden layers, number of hidden units, dropout probability, etc.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6" name="Google Shape;276;p30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30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https://twitter.com/GuyZys/status/592847074170896384/photo/1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AutoML: Hyperparameter tuning</a:t>
            </a:r>
            <a:endParaRPr/>
          </a:p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1"/>
          <p:cNvSpPr txBox="1"/>
          <p:nvPr/>
        </p:nvSpPr>
        <p:spPr>
          <a:xfrm>
            <a:off x="311700" y="1331725"/>
            <a:ext cx="82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Graduate Student Descent (GSD):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graduate student fiddles around with the hyperparameters until the model works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775" y="2157612"/>
            <a:ext cx="4430450" cy="249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1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31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https://twitter.com/GuyZys/status/592847074170896384/photo/1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NAS: Neural architecture search</a:t>
            </a:r>
            <a:endParaRPr/>
          </a:p>
        </p:txBody>
      </p:sp>
      <p:sp>
        <p:nvSpPr>
          <p:cNvPr id="294" name="Google Shape;2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311700" y="1331725"/>
            <a:ext cx="829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Search space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Set of operations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e.g. convolution, fully-connected, pooling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 operations can be connected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32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Learning Transferable Architectures for Scalable Image Recognition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(Zoph et al.,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900" y="2486425"/>
            <a:ext cx="7423570" cy="217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NAS: Neural architecture search</a:t>
            </a:r>
            <a:endParaRPr/>
          </a:p>
        </p:txBody>
      </p:sp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311700" y="1331725"/>
            <a:ext cx="829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space</a:t>
            </a:r>
            <a:endParaRPr sz="16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estimation strategy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evaluate </a:t>
            </a:r>
            <a:r>
              <a:rPr b="1"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many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candidate architectures?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Ideal: should be done without having to re-construct or re-train them from scratch.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NAS: Neural architecture search</a:t>
            </a:r>
            <a:endParaRPr/>
          </a:p>
        </p:txBody>
      </p:sp>
      <p:sp>
        <p:nvSpPr>
          <p:cNvPr id="311" name="Google Shape;31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4"/>
          <p:cNvSpPr txBox="1"/>
          <p:nvPr/>
        </p:nvSpPr>
        <p:spPr>
          <a:xfrm>
            <a:off x="311700" y="1331725"/>
            <a:ext cx="82962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space</a:t>
            </a:r>
            <a:endParaRPr sz="16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estimation strategy</a:t>
            </a:r>
            <a:endParaRPr b="1" sz="16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strategy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Random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Reinforcement learning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reward the choices that improve performance estimation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mutate an architecture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the best-performing offsprings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 on</a:t>
            </a:r>
            <a:endParaRPr b="1" sz="16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NAS: Neural architecture search</a:t>
            </a:r>
            <a:endParaRPr/>
          </a:p>
        </p:txBody>
      </p:sp>
      <p:sp>
        <p:nvSpPr>
          <p:cNvPr id="318" name="Google Shape;31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5"/>
          <p:cNvSpPr txBox="1"/>
          <p:nvPr/>
        </p:nvSpPr>
        <p:spPr>
          <a:xfrm>
            <a:off x="311700" y="1331725"/>
            <a:ext cx="597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Search space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Performance estimation strategy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strategy</a:t>
            </a:r>
            <a:endParaRPr b="1" sz="16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1085125" y="3372400"/>
            <a:ext cx="21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Very successful</a:t>
            </a:r>
            <a:endParaRPr sz="18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9" y="1140725"/>
            <a:ext cx="4255038" cy="335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5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35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EfficientNet: Rethinking Model Scaling for Convolutional Neural Networks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(Tan et Le.,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Learning: architecture + learning algorithm</a:t>
            </a:r>
            <a:endParaRPr/>
          </a:p>
        </p:txBody>
      </p:sp>
      <p:sp>
        <p:nvSpPr>
          <p:cNvPr id="329" name="Google Shape;3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6"/>
          <p:cNvSpPr txBox="1"/>
          <p:nvPr/>
        </p:nvSpPr>
        <p:spPr>
          <a:xfrm>
            <a:off x="311700" y="1331725"/>
            <a:ext cx="7711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Learning algorithm: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 set of functions that specifies how to update the weights.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Also called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optimizers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Adam, Momentum, SGD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7"/>
          <p:cNvSpPr txBox="1"/>
          <p:nvPr/>
        </p:nvSpPr>
        <p:spPr>
          <a:xfrm>
            <a:off x="311700" y="1236700"/>
            <a:ext cx="8520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</a:t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37" name="Google Shape;337;p37"/>
          <p:cNvCxnSpPr/>
          <p:nvPr/>
        </p:nvCxnSpPr>
        <p:spPr>
          <a:xfrm>
            <a:off x="3229925" y="1871450"/>
            <a:ext cx="2712000" cy="0"/>
          </a:xfrm>
          <a:prstGeom prst="straightConnector1">
            <a:avLst/>
          </a:prstGeom>
          <a:noFill/>
          <a:ln cap="flat" cmpd="sng" w="28575">
            <a:solidFill>
              <a:srgbClr val="80868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37"/>
          <p:cNvCxnSpPr/>
          <p:nvPr/>
        </p:nvCxnSpPr>
        <p:spPr>
          <a:xfrm>
            <a:off x="3229925" y="3549400"/>
            <a:ext cx="2712000" cy="0"/>
          </a:xfrm>
          <a:prstGeom prst="straightConnector1">
            <a:avLst/>
          </a:prstGeom>
          <a:noFill/>
          <a:ln cap="flat" cmpd="sng" w="28575">
            <a:solidFill>
              <a:srgbClr val="80868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37"/>
          <p:cNvSpPr txBox="1"/>
          <p:nvPr/>
        </p:nvSpPr>
        <p:spPr>
          <a:xfrm>
            <a:off x="5959950" y="3700725"/>
            <a:ext cx="3202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Learning To Learn (Hochreiter et. al. 2001)</a:t>
            </a:r>
            <a:endParaRPr sz="1200">
              <a:solidFill>
                <a:srgbClr val="80868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Learned Optimizers (</a:t>
            </a: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Andrychowicz</a:t>
            </a: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 et. al.    </a:t>
            </a:r>
            <a:r>
              <a:rPr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dd</a:t>
            </a: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2016, Li et. al. 2016, Wichrowska et. al. </a:t>
            </a:r>
            <a:r>
              <a:rPr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dd</a:t>
            </a: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2017, Metz et. al. 2018, 2019)</a:t>
            </a:r>
            <a:endParaRPr sz="1200">
              <a:solidFill>
                <a:srgbClr val="80868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68B"/>
              </a:solidFill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5959954" y="1997875"/>
            <a:ext cx="2634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LeNet (LeCun et. al. 1998)</a:t>
            </a:r>
            <a:endParaRPr sz="1200">
              <a:solidFill>
                <a:srgbClr val="80868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AlexNet (Krizhevsky et. al. 2012)</a:t>
            </a:r>
            <a:endParaRPr>
              <a:solidFill>
                <a:srgbClr val="80868B"/>
              </a:solidFill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5941875" y="1638200"/>
            <a:ext cx="2402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learning features</a:t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311700" y="2937300"/>
            <a:ext cx="8520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Meta learning</a:t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5941875" y="3316150"/>
            <a:ext cx="2402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learning to learn</a:t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827825" y="1638200"/>
            <a:ext cx="2402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engineering features</a:t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827825" y="3316150"/>
            <a:ext cx="2402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engineering to learn</a:t>
            </a:r>
            <a:endParaRPr sz="1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842454" y="1997875"/>
            <a:ext cx="263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SIFT (Lowe et. al. 1999)</a:t>
            </a:r>
            <a:endParaRPr sz="1200">
              <a:solidFill>
                <a:srgbClr val="80868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HOG (Dalal  et. al. 2005)</a:t>
            </a:r>
            <a:endParaRPr>
              <a:solidFill>
                <a:srgbClr val="80868B"/>
              </a:solidFill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842454" y="3700725"/>
            <a:ext cx="28938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SGD (Robbins  et. al. 1951, Bottou 2010)</a:t>
            </a:r>
            <a:endParaRPr sz="1200">
              <a:solidFill>
                <a:srgbClr val="80868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Autoencoders (Hinton et. al. 2006)</a:t>
            </a:r>
            <a:endParaRPr sz="1200">
              <a:solidFill>
                <a:srgbClr val="80868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80868B"/>
              </a:solidFill>
            </a:endParaRPr>
          </a:p>
        </p:txBody>
      </p:sp>
      <p:cxnSp>
        <p:nvCxnSpPr>
          <p:cNvPr id="348" name="Google Shape;348;p37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p37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Slide courtesy of Luke Metz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3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optimizer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optimizer</a:t>
            </a:r>
            <a:endParaRPr/>
          </a:p>
        </p:txBody>
      </p:sp>
      <p:sp>
        <p:nvSpPr>
          <p:cNvPr id="356" name="Google Shape;3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how to learn on a set of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Generalize to </a:t>
            </a:r>
            <a:r>
              <a:rPr lang="en">
                <a:solidFill>
                  <a:srgbClr val="FF00FF"/>
                </a:solidFill>
              </a:rPr>
              <a:t>new tasks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2475975"/>
            <a:ext cx="6645651" cy="167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474" y="3981717"/>
            <a:ext cx="4414303" cy="8246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38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38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Slide courtesy of Luke Metz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optimizer</a:t>
            </a:r>
            <a:endParaRPr/>
          </a:p>
        </p:txBody>
      </p:sp>
      <p:sp>
        <p:nvSpPr>
          <p:cNvPr id="367" name="Google Shape;36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how to learn on a set of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Generalize to </a:t>
            </a:r>
            <a:r>
              <a:rPr lang="en">
                <a:solidFill>
                  <a:srgbClr val="FF00FF"/>
                </a:solidFill>
              </a:rPr>
              <a:t>new tasks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The learned optimizer can then be used to train a better version of itself!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2475975"/>
            <a:ext cx="6645651" cy="167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474" y="3981717"/>
            <a:ext cx="4414303" cy="8246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39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39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Slide courtesy of Luke Metz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calibration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 u="sng">
                <a:solidFill>
                  <a:schemeClr val="hlink"/>
                </a:solidFill>
                <a:hlinkClick r:id="rId3"/>
              </a:rPr>
              <a:t>Anastasios Angelopoulos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/>
              <a:t>UC Berkeley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9" name="Google Shape;379;p40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{F57C6B9C-6A2C-40D0-8BD7-2AE8E6FF20C2}</a:tableStyleId>
              </a:tblPr>
              <a:tblGrid>
                <a:gridCol w="91440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idx="1" type="body"/>
          </p:nvPr>
        </p:nvSpPr>
        <p:spPr>
          <a:xfrm>
            <a:off x="311700" y="1152475"/>
            <a:ext cx="8520600" cy="23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System-level metrics: measuring system’s performance </a:t>
            </a:r>
            <a:r>
              <a:rPr b="1" lang="en"/>
              <a:t>on average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when we want a lot of approximate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Instance-level metrics: measuring system’s performance </a:t>
            </a:r>
            <a:r>
              <a:rPr b="1" lang="en"/>
              <a:t>on each sample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Required when a single wrong prediction can be catastrophic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 is not enough when class frequencies are uneven!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if 80% of patients have class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r>
              <a:rPr lang="en"/>
              <a:t> and 20% have class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cancer</a:t>
            </a:r>
            <a:r>
              <a:rPr lang="en"/>
              <a:t>?</a:t>
            </a:r>
            <a:br>
              <a:rPr lang="en"/>
            </a:br>
            <a:br>
              <a:rPr lang="en"/>
            </a:br>
            <a:r>
              <a:rPr lang="en">
                <a:solidFill>
                  <a:srgbClr val="FF00FF"/>
                </a:solidFill>
              </a:rPr>
              <a:t>A model could have 80% accuracy by always </a:t>
            </a:r>
            <a:r>
              <a:rPr lang="en">
                <a:solidFill>
                  <a:srgbClr val="FF00FF"/>
                </a:solidFill>
              </a:rPr>
              <a:t>outputting</a:t>
            </a:r>
            <a:r>
              <a:rPr lang="en">
                <a:solidFill>
                  <a:srgbClr val="FF00FF"/>
                </a:solidFill>
              </a:rPr>
              <a:t> </a:t>
            </a:r>
            <a:r>
              <a:rPr lang="en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r>
              <a:rPr lang="en">
                <a:solidFill>
                  <a:srgbClr val="FF00FF"/>
                </a:solidFill>
              </a:rPr>
              <a:t>!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85" name="Google Shape;385;p4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System-level vs. instance-level</a:t>
            </a:r>
            <a:endParaRPr/>
          </a:p>
        </p:txBody>
      </p:sp>
      <p:sp>
        <p:nvSpPr>
          <p:cNvPr id="386" name="Google Shape;38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1"/>
          <p:cNvSpPr txBox="1"/>
          <p:nvPr/>
        </p:nvSpPr>
        <p:spPr>
          <a:xfrm>
            <a:off x="3225925" y="3400700"/>
            <a:ext cx="28764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 for lecture 3 &amp; lecture 4 part I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 2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Join Stanford CS 329S on HuggingFace if you want to use their paid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have received OpenAI API invite by now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Tips for final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P0s, P1s, P2s, etc.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ctrTitle"/>
          </p:nvPr>
        </p:nvSpPr>
        <p:spPr>
          <a:xfrm>
            <a:off x="311700" y="195225"/>
            <a:ext cx="8520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Decision making requires uncertainty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93" name="Google Shape;3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238" y="1101188"/>
            <a:ext cx="5783526" cy="30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2"/>
          <p:cNvSpPr txBox="1"/>
          <p:nvPr/>
        </p:nvSpPr>
        <p:spPr>
          <a:xfrm>
            <a:off x="396163" y="4144000"/>
            <a:ext cx="83517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Decision-making algorithms require uncertainty to “rule-in” or “rule-out” risky classes.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patient may be normal, but if there’s a 5% chance of deadly cancer, the doctor should know.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5392500" y="4807650"/>
            <a:ext cx="3751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https://www.biorxiv.org/content/10.1101/649822v2.full.pdf</a:t>
            </a:r>
            <a:endParaRPr sz="11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idx="4294967295" type="title"/>
          </p:nvPr>
        </p:nvSpPr>
        <p:spPr>
          <a:xfrm>
            <a:off x="311700" y="30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binary case: calibration</a:t>
            </a:r>
            <a:endParaRPr/>
          </a:p>
        </p:txBody>
      </p:sp>
      <p:sp>
        <p:nvSpPr>
          <p:cNvPr id="401" name="Google Shape;401;p43"/>
          <p:cNvSpPr txBox="1"/>
          <p:nvPr/>
        </p:nvSpPr>
        <p:spPr>
          <a:xfrm>
            <a:off x="311700" y="1359400"/>
            <a:ext cx="8337300" cy="3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If proba for top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class is 0.8, then it’s correct 80% of the time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Need to ensure the </a:t>
            </a:r>
            <a:r>
              <a:rPr b="1"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top class is correct on average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287" y="872975"/>
            <a:ext cx="5093417" cy="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 txBox="1"/>
          <p:nvPr/>
        </p:nvSpPr>
        <p:spPr>
          <a:xfrm>
            <a:off x="7751175" y="1111098"/>
            <a:ext cx="402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 b="1"/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4801" y="1843750"/>
            <a:ext cx="3791101" cy="253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43"/>
          <p:cNvCxnSpPr/>
          <p:nvPr/>
        </p:nvCxnSpPr>
        <p:spPr>
          <a:xfrm flipH="1" rot="10800000">
            <a:off x="366608" y="488942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43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Image from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Probability calibration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(sklearn)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4329500" y="4228450"/>
            <a:ext cx="66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score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/>
        </p:nvSpPr>
        <p:spPr>
          <a:xfrm>
            <a:off x="311700" y="1527499"/>
            <a:ext cx="83373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Need to ensure 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top class is correct on average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score of the top class corresponds to the confidence of your model.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E.g. if the calibrated score &lt; 90%, say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“I don’t know!”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(We get a guarantee here!)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most common way is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platt scaling/temperature scaling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Guo et al.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) 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13" name="Google Shape;413;p44"/>
          <p:cNvGrpSpPr/>
          <p:nvPr/>
        </p:nvGrpSpPr>
        <p:grpSpPr>
          <a:xfrm>
            <a:off x="821350" y="3257175"/>
            <a:ext cx="3843700" cy="1632900"/>
            <a:chOff x="2897075" y="3257175"/>
            <a:chExt cx="3843700" cy="1632900"/>
          </a:xfrm>
        </p:grpSpPr>
        <p:sp>
          <p:nvSpPr>
            <p:cNvPr id="414" name="Google Shape;414;p44"/>
            <p:cNvSpPr/>
            <p:nvPr/>
          </p:nvSpPr>
          <p:spPr>
            <a:xfrm rot="5400000">
              <a:off x="2537525" y="3616725"/>
              <a:ext cx="1632900" cy="9138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4"/>
            <p:cNvSpPr txBox="1"/>
            <p:nvPr/>
          </p:nvSpPr>
          <p:spPr>
            <a:xfrm>
              <a:off x="3009425" y="3873525"/>
              <a:ext cx="68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Model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16" name="Google Shape;416;p44"/>
            <p:cNvCxnSpPr/>
            <p:nvPr/>
          </p:nvCxnSpPr>
          <p:spPr>
            <a:xfrm>
              <a:off x="3887075" y="4073625"/>
              <a:ext cx="47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17" name="Google Shape;41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47350" y="3731526"/>
              <a:ext cx="243850" cy="684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8" name="Google Shape;418;p44"/>
            <p:cNvCxnSpPr/>
            <p:nvPr/>
          </p:nvCxnSpPr>
          <p:spPr>
            <a:xfrm>
              <a:off x="4801475" y="4073625"/>
              <a:ext cx="47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19" name="Google Shape;419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90950" y="3907600"/>
              <a:ext cx="1349825" cy="332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" name="Google Shape;420;p44"/>
          <p:cNvPicPr preferRelativeResize="0"/>
          <p:nvPr/>
        </p:nvPicPr>
        <p:blipFill rotWithShape="1">
          <a:blip r:embed="rId6">
            <a:alphaModFix/>
          </a:blip>
          <a:srcRect b="0" l="0" r="0" t="1652"/>
          <a:stretch/>
        </p:blipFill>
        <p:spPr>
          <a:xfrm>
            <a:off x="4923750" y="2819950"/>
            <a:ext cx="3111699" cy="17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 txBox="1"/>
          <p:nvPr>
            <p:ph idx="4294967295" type="title"/>
          </p:nvPr>
        </p:nvSpPr>
        <p:spPr>
          <a:xfrm>
            <a:off x="311700" y="30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binary case: calibration</a:t>
            </a:r>
            <a:endParaRPr/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5287" y="1025375"/>
            <a:ext cx="5093417" cy="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4"/>
          <p:cNvSpPr txBox="1"/>
          <p:nvPr/>
        </p:nvSpPr>
        <p:spPr>
          <a:xfrm>
            <a:off x="5163200" y="4671375"/>
            <a:ext cx="2951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Multiclass problems can be reduced to pseudo-binary by asking, “is my top class correct?”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5552975" y="4479375"/>
            <a:ext cx="7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Top score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7018725" y="4479375"/>
            <a:ext cx="7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Top score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470" y="4537000"/>
            <a:ext cx="1539768" cy="3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311700" y="2289838"/>
            <a:ext cx="8337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Rather than predict one output, we </a:t>
            </a: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predict a set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to aid the decision-maker.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These sets should: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Have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correct coverage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(i.e. contain the correct class with high probability)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 as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small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as possible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adaptive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the sets should be smaller for ‘easy’ than ‘hard’ examples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 only assume the data are i.i.d. (nothing about the true distribution, algorithm, etc)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2" name="Google Shape;4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850" y="2753100"/>
            <a:ext cx="2605001" cy="2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642" y="693300"/>
            <a:ext cx="5813420" cy="157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5"/>
          <p:cNvSpPr txBox="1"/>
          <p:nvPr>
            <p:ph idx="4294967295" type="title"/>
          </p:nvPr>
        </p:nvSpPr>
        <p:spPr>
          <a:xfrm>
            <a:off x="311700" y="2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n-ary case: prediction sets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/>
        </p:nvSpPr>
        <p:spPr>
          <a:xfrm>
            <a:off x="311700" y="858750"/>
            <a:ext cx="8337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Simple strategy: sort classes from highest-to-lowest probability. Stop at 90%.</a:t>
            </a:r>
            <a:endParaRPr sz="1600"/>
          </a:p>
        </p:txBody>
      </p:sp>
      <p:pic>
        <p:nvPicPr>
          <p:cNvPr id="440" name="Google Shape;440;p46"/>
          <p:cNvPicPr preferRelativeResize="0"/>
          <p:nvPr/>
        </p:nvPicPr>
        <p:blipFill rotWithShape="1">
          <a:blip r:embed="rId3">
            <a:alphaModFix/>
          </a:blip>
          <a:srcRect b="29331" l="9641" r="4961" t="11733"/>
          <a:stretch/>
        </p:blipFill>
        <p:spPr>
          <a:xfrm>
            <a:off x="794888" y="1461450"/>
            <a:ext cx="4180974" cy="28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6"/>
          <p:cNvSpPr txBox="1"/>
          <p:nvPr/>
        </p:nvSpPr>
        <p:spPr>
          <a:xfrm>
            <a:off x="4661400" y="1932900"/>
            <a:ext cx="3987600" cy="1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Problems</a:t>
            </a: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Incorrect coverage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 due to estimation error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Small probability estimates are unreliable -&gt;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large &amp; unstable sets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46"/>
          <p:cNvSpPr txBox="1"/>
          <p:nvPr>
            <p:ph idx="4294967295" type="title"/>
          </p:nvPr>
        </p:nvSpPr>
        <p:spPr>
          <a:xfrm>
            <a:off x="311700" y="2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n-ary case: a naive strategy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b="17556" l="11641" r="7959" t="13406"/>
          <a:stretch/>
        </p:blipFill>
        <p:spPr>
          <a:xfrm>
            <a:off x="479550" y="1231775"/>
            <a:ext cx="3944750" cy="33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 txBox="1"/>
          <p:nvPr/>
        </p:nvSpPr>
        <p:spPr>
          <a:xfrm>
            <a:off x="4380850" y="1533375"/>
            <a:ext cx="4596300" cy="27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Benefits: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Exact coverage</a:t>
            </a:r>
            <a:r>
              <a:rPr lang="en" sz="1600"/>
              <a:t> in finite samples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Sets are </a:t>
            </a:r>
            <a:r>
              <a:rPr b="1" lang="en" sz="1600"/>
              <a:t>adaptive</a:t>
            </a:r>
            <a:r>
              <a:rPr lang="en" sz="1600"/>
              <a:t> to difficulty of an example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Computationally </a:t>
            </a:r>
            <a:r>
              <a:rPr b="1" lang="en" sz="1600"/>
              <a:t>cheap</a:t>
            </a:r>
            <a:r>
              <a:rPr b="1" lang="en" sz="1600"/>
              <a:t> </a:t>
            </a:r>
            <a:r>
              <a:rPr lang="en" sz="1600"/>
              <a:t>(with sample splitting)</a:t>
            </a:r>
            <a:br>
              <a:rPr b="1" lang="en" sz="1800"/>
            </a:b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9" name="Google Shape;449;p47"/>
          <p:cNvSpPr txBox="1"/>
          <p:nvPr/>
        </p:nvSpPr>
        <p:spPr>
          <a:xfrm>
            <a:off x="4219675" y="4317375"/>
            <a:ext cx="50745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Angelopoulos, Bates, Malik, and Jordan</a:t>
            </a:r>
            <a:r>
              <a:rPr lang="en">
                <a:solidFill>
                  <a:srgbClr val="999999"/>
                </a:solidFill>
              </a:rPr>
              <a:t> (arxiv:2009.14193)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Romano, Sesia, and Candes (</a:t>
            </a:r>
            <a:r>
              <a:rPr i="1" lang="en" sz="1450">
                <a:solidFill>
                  <a:srgbClr val="999999"/>
                </a:solidFill>
              </a:rPr>
              <a:t>arXiv:2006.02544</a:t>
            </a:r>
            <a:r>
              <a:rPr lang="en" sz="1450">
                <a:solidFill>
                  <a:srgbClr val="999999"/>
                </a:solidFill>
              </a:rPr>
              <a:t>)</a:t>
            </a:r>
            <a:endParaRPr sz="145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99999"/>
                </a:solidFill>
              </a:rPr>
              <a:t>Vladimir Vovk (</a:t>
            </a:r>
            <a:r>
              <a:rPr i="1" lang="en">
                <a:solidFill>
                  <a:srgbClr val="999999"/>
                </a:solidFill>
              </a:rPr>
              <a:t>Algorithmic Learning in a Random World</a:t>
            </a:r>
            <a:r>
              <a:rPr lang="en">
                <a:solidFill>
                  <a:srgbClr val="999999"/>
                </a:solidFill>
              </a:rPr>
              <a:t>)</a:t>
            </a:r>
            <a:endParaRPr sz="1450">
              <a:solidFill>
                <a:srgbClr val="999999"/>
              </a:solidFill>
            </a:endParaRPr>
          </a:p>
        </p:txBody>
      </p:sp>
      <p:sp>
        <p:nvSpPr>
          <p:cNvPr id="450" name="Google Shape;450;p47"/>
          <p:cNvSpPr txBox="1"/>
          <p:nvPr/>
        </p:nvSpPr>
        <p:spPr>
          <a:xfrm>
            <a:off x="435150" y="680975"/>
            <a:ext cx="8273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Idea: choose threshold based on a holdout set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1" name="Google Shape;451;p47"/>
          <p:cNvSpPr txBox="1"/>
          <p:nvPr/>
        </p:nvSpPr>
        <p:spPr>
          <a:xfrm>
            <a:off x="153400" y="4563150"/>
            <a:ext cx="4020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E.g., choose 95% nominal coverage to get 90% coverage on test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2" name="Google Shape;452;p47"/>
          <p:cNvSpPr txBox="1"/>
          <p:nvPr>
            <p:ph idx="4294967295" type="title"/>
          </p:nvPr>
        </p:nvSpPr>
        <p:spPr>
          <a:xfrm>
            <a:off x="311700" y="2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n-ary case: conformal prediction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500" y="3487175"/>
            <a:ext cx="2605001" cy="2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</a:t>
            </a:r>
            <a:endParaRPr/>
          </a:p>
        </p:txBody>
      </p:sp>
      <p:sp>
        <p:nvSpPr>
          <p:cNvPr id="459" name="Google Shape;45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debugging ML systems hard?</a:t>
            </a:r>
            <a:endParaRPr/>
          </a:p>
        </p:txBody>
      </p:sp>
      <p:sp>
        <p:nvSpPr>
          <p:cNvPr id="465" name="Google Shape;465;p49"/>
          <p:cNvSpPr txBox="1"/>
          <p:nvPr>
            <p:ph idx="1" type="body"/>
          </p:nvPr>
        </p:nvSpPr>
        <p:spPr>
          <a:xfrm>
            <a:off x="311700" y="1152475"/>
            <a:ext cx="47925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Cross-functional complexity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Components owned by different teams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Errors can be because of any or a combination </a:t>
            </a:r>
            <a:endParaRPr/>
          </a:p>
        </p:txBody>
      </p:sp>
      <p:sp>
        <p:nvSpPr>
          <p:cNvPr id="466" name="Google Shape;46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100" y="1028700"/>
            <a:ext cx="38290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debugging ML systems hard?</a:t>
            </a:r>
            <a:endParaRPr/>
          </a:p>
        </p:txBody>
      </p:sp>
      <p:sp>
        <p:nvSpPr>
          <p:cNvPr id="473" name="Google Shape;47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Cross-functional complexity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Silent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Developers don’t notice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Users don’t notice</a:t>
            </a:r>
            <a:endParaRPr/>
          </a:p>
        </p:txBody>
      </p:sp>
      <p:sp>
        <p:nvSpPr>
          <p:cNvPr id="474" name="Google Shape;47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800" y="1284588"/>
            <a:ext cx="5305200" cy="32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debugging ML systems hard?</a:t>
            </a:r>
            <a:endParaRPr/>
          </a:p>
        </p:txBody>
      </p:sp>
      <p:sp>
        <p:nvSpPr>
          <p:cNvPr id="481" name="Google Shape;481;p51"/>
          <p:cNvSpPr txBox="1"/>
          <p:nvPr>
            <p:ph idx="1" type="body"/>
          </p:nvPr>
        </p:nvSpPr>
        <p:spPr>
          <a:xfrm>
            <a:off x="311700" y="1152475"/>
            <a:ext cx="406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Cross-functional complexity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Silent errors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Slow updating cycle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Might have to wait a long time to see whether a bug is fixed</a:t>
            </a:r>
            <a:endParaRPr/>
          </a:p>
        </p:txBody>
      </p:sp>
      <p:sp>
        <p:nvSpPr>
          <p:cNvPr id="482" name="Google Shape;4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563" y="1234225"/>
            <a:ext cx="393382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51"/>
          <p:cNvCxnSpPr/>
          <p:nvPr/>
        </p:nvCxnSpPr>
        <p:spPr>
          <a:xfrm flipH="1" rot="10800000">
            <a:off x="366608" y="488942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5" name="Google Shape;485;p51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https://xkcd.com/303/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078350" y="1028700"/>
            <a:ext cx="5598600" cy="30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Model development &amp; training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AutoML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Model calibration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Debugging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ML system evaluation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Model evaluation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errors</a:t>
            </a:r>
            <a:endParaRPr/>
          </a:p>
        </p:txBody>
      </p:sp>
      <p:sp>
        <p:nvSpPr>
          <p:cNvPr id="491" name="Google Shape;491;p52"/>
          <p:cNvSpPr txBox="1"/>
          <p:nvPr>
            <p:ph idx="1" type="body"/>
          </p:nvPr>
        </p:nvSpPr>
        <p:spPr>
          <a:xfrm>
            <a:off x="311700" y="1152475"/>
            <a:ext cx="85206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Theoretical constraints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wrong assumptions, poor model/data fit, problems impossible to solve with ML, etc.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Poor model implementation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layers not connected, call model.train() instead of model.eval()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Poor choice of hyperparameters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 problems</a:t>
            </a:r>
            <a:endParaRPr b="1"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mismatched inputs/labels, over/under-preprocessed data, noisy labels, bad splits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Feature engineering problems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 lacking predictive power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leakage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Pipeline problems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changes in training pipeline not replicated in inference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etc.</a:t>
            </a:r>
            <a:endParaRPr b="1"/>
          </a:p>
        </p:txBody>
      </p:sp>
      <p:sp>
        <p:nvSpPr>
          <p:cNvPr id="492" name="Google Shape;49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exercise (5 minutes, group of 5)</a:t>
            </a:r>
            <a:endParaRPr/>
          </a:p>
        </p:txBody>
      </p:sp>
      <p:sp>
        <p:nvSpPr>
          <p:cNvPr id="498" name="Google Shape;498;p53"/>
          <p:cNvSpPr txBox="1"/>
          <p:nvPr>
            <p:ph idx="1" type="body"/>
          </p:nvPr>
        </p:nvSpPr>
        <p:spPr>
          <a:xfrm>
            <a:off x="311700" y="1090375"/>
            <a:ext cx="8520600" cy="3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How might you address the following sources of errors?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Poor implementation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layers not connected, call model.train() instead of model.eval()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Poor choice of hyperparameters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Data problems</a:t>
            </a:r>
            <a:endParaRPr b="1" sz="16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mismatched inputs/labels, over/under-preprocessed data, noisy labels, bad splits</a:t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Feature engineering problems</a:t>
            </a:r>
            <a:endParaRPr b="1" sz="16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Features lacking predictive power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Data leakage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Pipeline problems</a:t>
            </a:r>
            <a:endParaRPr b="1" sz="16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changes in training pipeline not replicated in inference pipeline</a:t>
            </a:r>
            <a:endParaRPr/>
          </a:p>
        </p:txBody>
      </p:sp>
      <p:sp>
        <p:nvSpPr>
          <p:cNvPr id="499" name="Google Shape;49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system evaluation</a:t>
            </a:r>
            <a:endParaRPr/>
          </a:p>
        </p:txBody>
      </p:sp>
      <p:sp>
        <p:nvSpPr>
          <p:cNvPr id="505" name="Google Shape;50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system evaluation &amp; testing</a:t>
            </a:r>
            <a:endParaRPr/>
          </a:p>
        </p:txBody>
      </p:sp>
      <p:sp>
        <p:nvSpPr>
          <p:cNvPr id="511" name="Google Shape;51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55"/>
          <p:cNvSpPr/>
          <p:nvPr/>
        </p:nvSpPr>
        <p:spPr>
          <a:xfrm>
            <a:off x="3080250" y="3176278"/>
            <a:ext cx="29838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Infrastructure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3080100" y="2083927"/>
            <a:ext cx="29838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Interface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3080200" y="2630100"/>
            <a:ext cx="14343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4629600" y="2630100"/>
            <a:ext cx="14343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ML algorithms</a:t>
            </a:r>
            <a:endParaRPr sz="1200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6" name="Google Shape;516;p55"/>
          <p:cNvSpPr txBox="1"/>
          <p:nvPr/>
        </p:nvSpPr>
        <p:spPr>
          <a:xfrm>
            <a:off x="4042000" y="1378875"/>
            <a:ext cx="1060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System</a:t>
            </a:r>
            <a:endParaRPr b="1" sz="19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3080250" y="3722453"/>
            <a:ext cx="2983800" cy="42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Hardware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6179000" y="2630125"/>
            <a:ext cx="198900" cy="151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5"/>
          <p:cNvSpPr txBox="1"/>
          <p:nvPr/>
        </p:nvSpPr>
        <p:spPr>
          <a:xfrm>
            <a:off x="1756900" y="1683725"/>
            <a:ext cx="7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testing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p55"/>
          <p:cNvSpPr txBox="1"/>
          <p:nvPr/>
        </p:nvSpPr>
        <p:spPr>
          <a:xfrm>
            <a:off x="6458400" y="1717650"/>
            <a:ext cx="106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Model evaluation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1" name="Google Shape;521;p55"/>
          <p:cNvCxnSpPr>
            <a:stCxn id="520" idx="2"/>
            <a:endCxn id="515" idx="3"/>
          </p:cNvCxnSpPr>
          <p:nvPr/>
        </p:nvCxnSpPr>
        <p:spPr>
          <a:xfrm flipH="1">
            <a:off x="6063900" y="2333250"/>
            <a:ext cx="924600" cy="507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55"/>
          <p:cNvCxnSpPr>
            <a:stCxn id="519" idx="2"/>
            <a:endCxn id="514" idx="1"/>
          </p:cNvCxnSpPr>
          <p:nvPr/>
        </p:nvCxnSpPr>
        <p:spPr>
          <a:xfrm>
            <a:off x="2141800" y="2299325"/>
            <a:ext cx="938400" cy="5412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55"/>
          <p:cNvSpPr/>
          <p:nvPr/>
        </p:nvSpPr>
        <p:spPr>
          <a:xfrm>
            <a:off x="2687025" y="2084100"/>
            <a:ext cx="198900" cy="1512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24" name="Google Shape;524;p55"/>
          <p:cNvSpPr txBox="1"/>
          <p:nvPr/>
        </p:nvSpPr>
        <p:spPr>
          <a:xfrm>
            <a:off x="1836400" y="2640450"/>
            <a:ext cx="8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Pipeline testing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5" name="Google Shape;525;p55"/>
          <p:cNvSpPr txBox="1"/>
          <p:nvPr/>
        </p:nvSpPr>
        <p:spPr>
          <a:xfrm>
            <a:off x="6492850" y="3186475"/>
            <a:ext cx="14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benchmarking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system evaluation</a:t>
            </a:r>
            <a:endParaRPr/>
          </a:p>
        </p:txBody>
      </p:sp>
      <p:sp>
        <p:nvSpPr>
          <p:cNvPr id="531" name="Google Shape;53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56"/>
          <p:cNvSpPr txBox="1"/>
          <p:nvPr>
            <p:ph idx="1" type="body"/>
          </p:nvPr>
        </p:nvSpPr>
        <p:spPr>
          <a:xfrm>
            <a:off x="311700" y="1152475"/>
            <a:ext cx="84729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 testing</a:t>
            </a:r>
            <a:r>
              <a:rPr lang="en" sz="1600"/>
              <a:t>: ensuring new data satisfies your assumptions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NOT</a:t>
            </a:r>
            <a:r>
              <a:rPr b="1" lang="en" sz="1300"/>
              <a:t> covered here</a:t>
            </a:r>
            <a:r>
              <a:rPr lang="en" sz="1300"/>
              <a:t>: test to see how good a new sample is for your model</a:t>
            </a:r>
            <a:endParaRPr sz="1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Pipeline testing</a:t>
            </a:r>
            <a:r>
              <a:rPr lang="en" sz="1600"/>
              <a:t>: ensuring your pipeline is set up correctly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〜System benchmarking</a:t>
            </a:r>
            <a:r>
              <a:rPr b="1" lang="en" sz="1600">
                <a:solidFill>
                  <a:schemeClr val="dk1"/>
                </a:solidFill>
              </a:rPr>
              <a:t>〜</a:t>
            </a:r>
            <a:r>
              <a:rPr lang="en" sz="1600"/>
              <a:t>: reporting your system’s overall performance on well-defined tasks, metrics, and rules, usually for the purpose of comparison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Model evaluation</a:t>
            </a:r>
            <a:r>
              <a:rPr lang="en" sz="1600">
                <a:solidFill>
                  <a:schemeClr val="dk1"/>
                </a:solidFill>
              </a:rPr>
              <a:t>: evaluating how good your ML model is </a:t>
            </a:r>
            <a:endParaRPr sz="1600"/>
          </a:p>
        </p:txBody>
      </p:sp>
      <p:pic>
        <p:nvPicPr>
          <p:cNvPr id="533" name="Google Shape;5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358" y="2977550"/>
            <a:ext cx="4455575" cy="207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testing</a:t>
            </a:r>
            <a:endParaRPr/>
          </a:p>
        </p:txBody>
      </p:sp>
      <p:sp>
        <p:nvSpPr>
          <p:cNvPr id="539" name="Google Shape;539;p57"/>
          <p:cNvSpPr txBox="1"/>
          <p:nvPr>
            <p:ph idx="1" type="body"/>
          </p:nvPr>
        </p:nvSpPr>
        <p:spPr>
          <a:xfrm>
            <a:off x="311700" y="1152475"/>
            <a:ext cx="50079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your system make the same prediction on the same input in during training &amp; inference?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Does your system make the same prediction on the same input on different runs?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between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the entire pipeline run end-to-end?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From data loading to feature engineering to training to serving?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[Hard] Visibility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you </a:t>
            </a:r>
            <a:r>
              <a:rPr lang="en"/>
              <a:t>map</a:t>
            </a:r>
            <a:r>
              <a:rPr lang="en"/>
              <a:t> a sample’s transformation through your entire pipeline?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happens if inputs violate assumptions?</a:t>
            </a:r>
            <a:endParaRPr/>
          </a:p>
        </p:txBody>
      </p:sp>
      <p:sp>
        <p:nvSpPr>
          <p:cNvPr id="540" name="Google Shape;54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1" name="Google Shape;5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150" y="2322225"/>
            <a:ext cx="2855675" cy="17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ips for ensuring your pipeline correctness</a:t>
            </a:r>
            <a:endParaRPr/>
          </a:p>
        </p:txBody>
      </p:sp>
      <p:sp>
        <p:nvSpPr>
          <p:cNvPr id="547" name="Google Shape;54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simple and gradually add more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Validate prediction assumption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Validate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Understand the impact of each added component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Overfit a single batch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model can’t memorize a small amount of data perfectly, something is wrong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an input has same output in both training and inference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an end-to-end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Set random seeds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For reproducibility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random seeds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more sensitive your model is to inconsequential things, the harder it’ll be retrain/maintain it</a:t>
            </a:r>
            <a:endParaRPr/>
          </a:p>
        </p:txBody>
      </p:sp>
      <p:sp>
        <p:nvSpPr>
          <p:cNvPr id="548" name="Google Shape;54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testing: label quality &amp; correlation</a:t>
            </a:r>
            <a:endParaRPr/>
          </a:p>
        </p:txBody>
      </p:sp>
      <p:sp>
        <p:nvSpPr>
          <p:cNvPr id="554" name="Google Shape;554;p59"/>
          <p:cNvSpPr txBox="1"/>
          <p:nvPr>
            <p:ph idx="1" type="body"/>
          </p:nvPr>
        </p:nvSpPr>
        <p:spPr>
          <a:xfrm>
            <a:off x="311700" y="1152475"/>
            <a:ext cx="7596300" cy="26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Manually check quality of your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labels come from multiple sources, check correlation/conflicts among them</a:t>
            </a:r>
            <a:endParaRPr/>
          </a:p>
        </p:txBody>
      </p:sp>
      <p:sp>
        <p:nvSpPr>
          <p:cNvPr id="555" name="Google Shape;55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testing: feature engineering</a:t>
            </a:r>
            <a:endParaRPr/>
          </a:p>
        </p:txBody>
      </p:sp>
      <p:sp>
        <p:nvSpPr>
          <p:cNvPr id="561" name="Google Shape;561;p60"/>
          <p:cNvSpPr txBox="1"/>
          <p:nvPr>
            <p:ph idx="1" type="body"/>
          </p:nvPr>
        </p:nvSpPr>
        <p:spPr>
          <a:xfrm>
            <a:off x="311700" y="1152475"/>
            <a:ext cx="7596300" cy="26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features make sense?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new features are added, are old features still necessary?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missing values replaced with mean/default values?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Sanity-check after each transformation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" name="Google Shape;56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testing: assumptions</a:t>
            </a:r>
            <a:endParaRPr/>
          </a:p>
        </p:txBody>
      </p:sp>
      <p:sp>
        <p:nvSpPr>
          <p:cNvPr id="568" name="Google Shape;568;p61"/>
          <p:cNvSpPr txBox="1"/>
          <p:nvPr>
            <p:ph idx="1" type="body"/>
          </p:nvPr>
        </p:nvSpPr>
        <p:spPr>
          <a:xfrm>
            <a:off x="311700" y="1152475"/>
            <a:ext cx="5332500" cy="26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embed assumptions about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</a:t>
            </a:r>
            <a:r>
              <a:rPr b="1" lang="en"/>
              <a:t>inputs and outputs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 assumptions: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geotags are available -&gt; model performs weird when geotags are null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answers’ lengths are within 1 minute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know if these assumptions hold in production?</a:t>
            </a:r>
            <a:endParaRPr/>
          </a:p>
        </p:txBody>
      </p:sp>
      <p:sp>
        <p:nvSpPr>
          <p:cNvPr id="569" name="Google Shape;56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512" y="124800"/>
            <a:ext cx="2854588" cy="26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625" y="2956250"/>
            <a:ext cx="2340361" cy="20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&amp; training</a:t>
            </a:r>
            <a:endParaRPr/>
          </a:p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testing: assumptions</a:t>
            </a:r>
            <a:endParaRPr/>
          </a:p>
        </p:txBody>
      </p:sp>
      <p:sp>
        <p:nvSpPr>
          <p:cNvPr id="577" name="Google Shape;577;p62"/>
          <p:cNvSpPr txBox="1"/>
          <p:nvPr>
            <p:ph idx="1" type="body"/>
          </p:nvPr>
        </p:nvSpPr>
        <p:spPr>
          <a:xfrm>
            <a:off x="311700" y="1152475"/>
            <a:ext cx="8520600" cy="23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Pre-train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exploration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Some data might make no sense to non-experts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b="1" lang="en">
                <a:solidFill>
                  <a:srgbClr val="FF00FF"/>
                </a:solidFill>
              </a:rPr>
              <a:t>Data profiling &amp; visualization</a:t>
            </a:r>
            <a:endParaRPr b="1"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b="1" lang="en">
                <a:solidFill>
                  <a:srgbClr val="FF00FF"/>
                </a:solidFill>
              </a:rPr>
              <a:t>Create assertions</a:t>
            </a:r>
            <a:endParaRPr b="1"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Post-train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sure each new data sample passes assertions</a:t>
            </a:r>
            <a:endParaRPr/>
          </a:p>
        </p:txBody>
      </p:sp>
      <p:sp>
        <p:nvSpPr>
          <p:cNvPr id="578" name="Google Shape;57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50" y="3644300"/>
            <a:ext cx="7916300" cy="13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profiling &amp; visualization</a:t>
            </a:r>
            <a:endParaRPr/>
          </a:p>
        </p:txBody>
      </p:sp>
      <p:sp>
        <p:nvSpPr>
          <p:cNvPr id="585" name="Google Shape;585;p63"/>
          <p:cNvSpPr txBox="1"/>
          <p:nvPr>
            <p:ph idx="1" type="body"/>
          </p:nvPr>
        </p:nvSpPr>
        <p:spPr>
          <a:xfrm>
            <a:off x="311700" y="1030224"/>
            <a:ext cx="3417600" cy="13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Examining data &amp; collecting: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statistics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informative summaries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pandas-profiling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facets</a:t>
            </a:r>
            <a:endParaRPr sz="1500"/>
          </a:p>
        </p:txBody>
      </p:sp>
      <p:sp>
        <p:nvSpPr>
          <p:cNvPr id="586" name="Google Shape;58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825" y="1087000"/>
            <a:ext cx="5161101" cy="29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38" y="2472925"/>
            <a:ext cx="3837119" cy="26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sense assertions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“the” is most common word in English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Categorical data belongs to a predefined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data is within a 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Outputs should follow a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Inputs should follow a distribution</a:t>
            </a:r>
            <a:endParaRPr/>
          </a:p>
        </p:txBody>
      </p:sp>
      <p:sp>
        <p:nvSpPr>
          <p:cNvPr id="594" name="Google Shape;594;p6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assertions</a:t>
            </a:r>
            <a:endParaRPr/>
          </a:p>
        </p:txBody>
      </p:sp>
      <p:sp>
        <p:nvSpPr>
          <p:cNvPr id="595" name="Google Shape;59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testing: specifying schema in your code</a:t>
            </a:r>
            <a:endParaRPr/>
          </a:p>
        </p:txBody>
      </p:sp>
      <p:sp>
        <p:nvSpPr>
          <p:cNvPr id="601" name="Google Shape;60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65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65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https://pydantic-docs.helpmanual.io/usage/validators/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4" name="Google Shape;60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00" y="1128125"/>
            <a:ext cx="4096840" cy="357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90" y="1251025"/>
            <a:ext cx="4589959" cy="313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testing: creating data schema</a:t>
            </a:r>
            <a:endParaRPr/>
          </a:p>
        </p:txBody>
      </p:sp>
      <p:sp>
        <p:nvSpPr>
          <p:cNvPr id="611" name="Google Shape;61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75" y="1150625"/>
            <a:ext cx="3184475" cy="33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600" y="1251288"/>
            <a:ext cx="5193751" cy="140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6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5" name="Google Shape;615;p66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https://github.com/great-expectations/great_expectations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621" name="Google Shape;62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Reproducible experiments with </a:t>
            </a:r>
            <a:r>
              <a:rPr lang="en"/>
              <a:t>well-defined tasks, metrics, and rules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Guide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</a:t>
            </a:r>
            <a:r>
              <a:rPr lang="en" u="sng">
                <a:solidFill>
                  <a:schemeClr val="hlink"/>
                </a:solidFill>
                <a:hlinkClick r:id="rId3"/>
              </a:rPr>
              <a:t>shared tasks on machine translation</a:t>
            </a:r>
            <a:r>
              <a:rPr lang="en"/>
              <a:t> from 2006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progress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benchmark datasets/tasks for 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Customers might require it (possibly to compare with other solutions)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latency, memory usage, prediction cost, accuracy of your model on their provided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Compete with other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MLPerf</a:t>
            </a:r>
            <a:endParaRPr/>
          </a:p>
        </p:txBody>
      </p:sp>
      <p:sp>
        <p:nvSpPr>
          <p:cNvPr id="622" name="Google Shape;62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67"/>
          <p:cNvSpPr txBox="1"/>
          <p:nvPr/>
        </p:nvSpPr>
        <p:spPr>
          <a:xfrm>
            <a:off x="1733850" y="4054375"/>
            <a:ext cx="567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⚠ </a:t>
            </a: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Designing benchmarks can be very, very difficult</a:t>
            </a: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⚠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benchmark, two headlines</a:t>
            </a:r>
            <a:endParaRPr/>
          </a:p>
        </p:txBody>
      </p:sp>
      <p:sp>
        <p:nvSpPr>
          <p:cNvPr id="629" name="Google Shape;62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1" name="Google Shape;6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201"/>
            <a:ext cx="9144000" cy="169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5" y="2911078"/>
            <a:ext cx="9144002" cy="175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9"/>
          <p:cNvSpPr txBox="1"/>
          <p:nvPr>
            <p:ph type="title"/>
          </p:nvPr>
        </p:nvSpPr>
        <p:spPr>
          <a:xfrm>
            <a:off x="127600" y="1371625"/>
            <a:ext cx="2188800" cy="16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benchmark, two results</a:t>
            </a:r>
            <a:endParaRPr/>
          </a:p>
        </p:txBody>
      </p:sp>
      <p:sp>
        <p:nvSpPr>
          <p:cNvPr id="638" name="Google Shape;63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9" name="Google Shape;6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400" y="0"/>
            <a:ext cx="5457600" cy="2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400" y="2529875"/>
            <a:ext cx="5653923" cy="26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0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r>
              <a:rPr lang="en"/>
              <a:t> evaluation</a:t>
            </a:r>
            <a:endParaRPr/>
          </a:p>
        </p:txBody>
      </p:sp>
      <p:sp>
        <p:nvSpPr>
          <p:cNvPr id="646" name="Google Shape;64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652" name="Google Shape;65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(Evaluating against baselines already covered in a previous lecture)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Slice-based evaluation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Perturbation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Invariance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Directional expectation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Ablation study</a:t>
            </a:r>
            <a:endParaRPr/>
          </a:p>
        </p:txBody>
      </p:sp>
      <p:sp>
        <p:nvSpPr>
          <p:cNvPr id="653" name="Google Shape;65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loop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model’s predictions influence model’s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ranks A as most likely to be watched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put A on top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people click on 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thinks A is good, predicts A even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common with recommendation systems</a:t>
            </a:r>
            <a:endParaRPr/>
          </a:p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2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Slice-based evaluation</a:t>
            </a:r>
            <a:endParaRPr/>
          </a:p>
        </p:txBody>
      </p:sp>
      <p:sp>
        <p:nvSpPr>
          <p:cNvPr id="659" name="Google Shape;65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3"/>
          <p:cNvSpPr txBox="1"/>
          <p:nvPr>
            <p:ph type="title"/>
          </p:nvPr>
        </p:nvSpPr>
        <p:spPr>
          <a:xfrm>
            <a:off x="311700" y="403025"/>
            <a:ext cx="85206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perform differently on different slices</a:t>
            </a:r>
            <a:endParaRPr/>
          </a:p>
        </p:txBody>
      </p:sp>
      <p:sp>
        <p:nvSpPr>
          <p:cNvPr id="665" name="Google Shape;665;p73"/>
          <p:cNvSpPr txBox="1"/>
          <p:nvPr>
            <p:ph idx="1" type="body"/>
          </p:nvPr>
        </p:nvSpPr>
        <p:spPr>
          <a:xfrm>
            <a:off x="311700" y="1482200"/>
            <a:ext cx="8520600" cy="30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Might perform worse on minority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Subgroups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of using the app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etc.</a:t>
            </a:r>
            <a:endParaRPr/>
          </a:p>
        </p:txBody>
      </p:sp>
      <p:sp>
        <p:nvSpPr>
          <p:cNvPr id="666" name="Google Shape;66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4"/>
          <p:cNvSpPr txBox="1"/>
          <p:nvPr>
            <p:ph type="title"/>
          </p:nvPr>
        </p:nvSpPr>
        <p:spPr>
          <a:xfrm>
            <a:off x="311700" y="403025"/>
            <a:ext cx="85206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perform the same on different slices with different cost</a:t>
            </a:r>
            <a:endParaRPr/>
          </a:p>
        </p:txBody>
      </p:sp>
      <p:sp>
        <p:nvSpPr>
          <p:cNvPr id="672" name="Google Shape;672;p74"/>
          <p:cNvSpPr txBox="1"/>
          <p:nvPr>
            <p:ph idx="1" type="body"/>
          </p:nvPr>
        </p:nvSpPr>
        <p:spPr>
          <a:xfrm>
            <a:off x="311700" y="1482200"/>
            <a:ext cx="8520600" cy="30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churn prediction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Paying users are more critical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adverse drug reactions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Patients with underlying conditions are more critical</a:t>
            </a:r>
            <a:endParaRPr/>
          </a:p>
        </p:txBody>
      </p:sp>
      <p:sp>
        <p:nvSpPr>
          <p:cNvPr id="673" name="Google Shape;67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74"/>
          <p:cNvSpPr txBox="1"/>
          <p:nvPr/>
        </p:nvSpPr>
        <p:spPr>
          <a:xfrm>
            <a:off x="1462750" y="3418400"/>
            <a:ext cx="567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⚠ </a:t>
            </a:r>
            <a:r>
              <a:rPr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Focusing on improving only overall metrics might hurt performance on subgroups </a:t>
            </a:r>
            <a:r>
              <a:rPr b="1" lang="en" sz="16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⚠</a:t>
            </a:r>
            <a:endParaRPr sz="16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Simpson’s paradox</a:t>
            </a:r>
            <a:endParaRPr/>
          </a:p>
        </p:txBody>
      </p:sp>
      <p:sp>
        <p:nvSpPr>
          <p:cNvPr id="680" name="Google Shape;680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A and B to predict whether a customer will buy your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performs better than B overall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</a:t>
            </a:r>
            <a:r>
              <a:rPr lang="en"/>
              <a:t> performs better than A on both female &amp; male customers</a:t>
            </a:r>
            <a:endParaRPr/>
          </a:p>
        </p:txBody>
      </p:sp>
      <p:sp>
        <p:nvSpPr>
          <p:cNvPr id="681" name="Google Shape;68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2" name="Google Shape;68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562" y="2571750"/>
            <a:ext cx="2268876" cy="226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Simpson’s paradox</a:t>
            </a:r>
            <a:endParaRPr/>
          </a:p>
        </p:txBody>
      </p:sp>
      <p:sp>
        <p:nvSpPr>
          <p:cNvPr id="688" name="Google Shape;68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89" name="Google Shape;689;p76"/>
          <p:cNvGraphicFramePr/>
          <p:nvPr/>
        </p:nvGraphicFramePr>
        <p:xfrm>
          <a:off x="2199025" y="144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{5946B0F7-B202-41A6-8D72-32DD8EE8855D}</a:tableStyleId>
              </a:tblPr>
              <a:tblGrid>
                <a:gridCol w="1186025"/>
                <a:gridCol w="1559025"/>
                <a:gridCol w="1667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Treatment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Treatment 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Group 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93% (81/87)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87% (234/270)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Group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73% (192/263)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69% (55/80)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78% (273/350)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83% (289/350)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690" name="Google Shape;690;p7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76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Numbers from a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kidney stone treatment study.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(Charig et al., 1986)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Simpson’s paradox: Berkeley graduate admission ‘73</a:t>
            </a:r>
            <a:endParaRPr sz="2700"/>
          </a:p>
        </p:txBody>
      </p:sp>
      <p:sp>
        <p:nvSpPr>
          <p:cNvPr id="697" name="Google Shape;69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8" name="Google Shape;698;p77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9" name="Google Shape;699;p77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Sex Bias in Graduate Admissions: Data from Berkeley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(Bickel et al., 1975)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0" name="Google Shape;70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76" y="1502600"/>
            <a:ext cx="6569049" cy="12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7"/>
          <p:cNvSpPr txBox="1"/>
          <p:nvPr/>
        </p:nvSpPr>
        <p:spPr>
          <a:xfrm>
            <a:off x="2622150" y="3708725"/>
            <a:ext cx="448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Bias against women in the process, or is there?</a:t>
            </a:r>
            <a:endParaRPr b="1" sz="21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Simpson’s paradox: Berkeley graduate admission ‘73</a:t>
            </a:r>
            <a:endParaRPr sz="2700"/>
          </a:p>
        </p:txBody>
      </p:sp>
      <p:sp>
        <p:nvSpPr>
          <p:cNvPr id="707" name="Google Shape;70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8" name="Google Shape;708;p78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" name="Google Shape;709;p78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Sex Bias in Graduate Admissions: Data from Berkeley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(Bickel et al., 1975)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0" name="Google Shape;710;p78"/>
          <p:cNvSpPr txBox="1"/>
          <p:nvPr/>
        </p:nvSpPr>
        <p:spPr>
          <a:xfrm>
            <a:off x="717150" y="4009875"/>
            <a:ext cx="770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⚠ Aggregation can conceal and contradict actual situation ⚠</a:t>
            </a:r>
            <a:endParaRPr b="1" sz="21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1" name="Google Shape;71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075" y="1279050"/>
            <a:ext cx="6457842" cy="2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Slice-based evaluation</a:t>
            </a:r>
            <a:endParaRPr/>
          </a:p>
        </p:txBody>
      </p:sp>
      <p:sp>
        <p:nvSpPr>
          <p:cNvPr id="717" name="Google Shape;71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your model on different slices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when working with website traffic data, slice data among: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mobile vs. desktop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browser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for consistency over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evaluate your model on data slices from each day</a:t>
            </a:r>
            <a:endParaRPr/>
          </a:p>
        </p:txBody>
      </p:sp>
      <p:sp>
        <p:nvSpPr>
          <p:cNvPr id="718" name="Google Shape;71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Slice-based evaluation</a:t>
            </a:r>
            <a:endParaRPr/>
          </a:p>
        </p:txBody>
      </p:sp>
      <p:sp>
        <p:nvSpPr>
          <p:cNvPr id="724" name="Google Shape;72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model’s performance both overall and on critical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avoid biases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when you don’t think slices matter, slicing can: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give you confidence on your model (to convince your boss)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might reveal non-ML problems</a:t>
            </a:r>
            <a:endParaRPr/>
          </a:p>
        </p:txBody>
      </p:sp>
      <p:sp>
        <p:nvSpPr>
          <p:cNvPr id="725" name="Google Shape;72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identify slices?</a:t>
            </a:r>
            <a:endParaRPr/>
          </a:p>
        </p:txBody>
      </p:sp>
      <p:sp>
        <p:nvSpPr>
          <p:cNvPr id="731" name="Google Shape;731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Heuristics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Might require subject matter expertise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Patterns among misclassified samples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Slice finder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Exhaustive/beam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</a:t>
            </a:r>
            <a:endParaRPr/>
          </a:p>
        </p:txBody>
      </p:sp>
      <p:sp>
        <p:nvSpPr>
          <p:cNvPr id="732" name="Google Shape;73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3" name="Google Shape;733;p81"/>
          <p:cNvCxnSpPr/>
          <p:nvPr/>
        </p:nvCxnSpPr>
        <p:spPr>
          <a:xfrm flipH="1" rot="10800000">
            <a:off x="366608" y="470047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4" name="Google Shape;734;p81"/>
          <p:cNvSpPr txBox="1"/>
          <p:nvPr/>
        </p:nvSpPr>
        <p:spPr>
          <a:xfrm>
            <a:off x="337800" y="4760400"/>
            <a:ext cx="819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Slice finder: Automated data slicing for model validation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(Chung et al., 2019)</a:t>
            </a:r>
            <a:br>
              <a:rPr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Subgroup Discovery Algorithms: A Survey and Empirical Evaluation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(Sumyea Helal, 2016)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5" name="Google Shape;73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924" y="2571749"/>
            <a:ext cx="4102175" cy="11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loop: solutions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positional features (hopefully models will give this feature high weight)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training, predicting number of views with 1st_position = True for videos shown on top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production: predicting number of views with 1st_position = False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Calibrate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Mix both most likely + novelty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 number of times a sample is shown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Put a threshold on views = 1000, then show it only 50% now</a:t>
            </a:r>
            <a:endParaRPr/>
          </a:p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identify slices?</a:t>
            </a:r>
            <a:endParaRPr/>
          </a:p>
        </p:txBody>
      </p:sp>
      <p:sp>
        <p:nvSpPr>
          <p:cNvPr id="741" name="Google Shape;741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Heuristics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Might require subject matter expertise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Patterns among misclassified samples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Slice finder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Exhaustive/beam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</a:t>
            </a:r>
            <a:endParaRPr/>
          </a:p>
        </p:txBody>
      </p:sp>
      <p:sp>
        <p:nvSpPr>
          <p:cNvPr id="742" name="Google Shape;74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3" name="Google Shape;743;p82"/>
          <p:cNvCxnSpPr/>
          <p:nvPr/>
        </p:nvCxnSpPr>
        <p:spPr>
          <a:xfrm flipH="1" rot="10800000">
            <a:off x="366608" y="470047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4" name="Google Shape;744;p82"/>
          <p:cNvSpPr txBox="1"/>
          <p:nvPr/>
        </p:nvSpPr>
        <p:spPr>
          <a:xfrm>
            <a:off x="337800" y="4760400"/>
            <a:ext cx="819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Slice finder: Automated data slicing for model validation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(Chung et al., 2019)</a:t>
            </a:r>
            <a:br>
              <a:rPr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Subgroup Discovery Algorithms: A Survey and Empirical Evaluation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(Sumyea Helal, 2016)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5" name="Google Shape;7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924" y="2571749"/>
            <a:ext cx="4102175" cy="11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2"/>
          <p:cNvSpPr txBox="1"/>
          <p:nvPr/>
        </p:nvSpPr>
        <p:spPr>
          <a:xfrm>
            <a:off x="4157150" y="975725"/>
            <a:ext cx="503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⚠ Still more of an art than a science ⚠</a:t>
            </a:r>
            <a:endParaRPr b="1" sz="21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3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Perturbation evaluation</a:t>
            </a:r>
            <a:endParaRPr/>
          </a:p>
        </p:txBody>
      </p:sp>
      <p:sp>
        <p:nvSpPr>
          <p:cNvPr id="752" name="Google Shape;75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Perturbation evaluation</a:t>
            </a:r>
            <a:endParaRPr/>
          </a:p>
        </p:txBody>
      </p:sp>
      <p:sp>
        <p:nvSpPr>
          <p:cNvPr id="758" name="Google Shape;758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Randomly add small noise to data to see how much outputs change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inputs might contain noise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Speech recognition: background noise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Object detection: different lighting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Text inputs: typos, intentional changes (e.g. looooooooong)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small changes in inputs lead to big changes in outputs?</a:t>
            </a:r>
            <a:endParaRPr/>
          </a:p>
        </p:txBody>
      </p:sp>
      <p:sp>
        <p:nvSpPr>
          <p:cNvPr id="759" name="Google Shape;75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Perturbation evaluation</a:t>
            </a:r>
            <a:endParaRPr/>
          </a:p>
        </p:txBody>
      </p:sp>
      <p:sp>
        <p:nvSpPr>
          <p:cNvPr id="765" name="Google Shape;765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Randomly add noise to data to see how much outputs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more sensitive the model is to noise: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harder it is to maintain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more vulnerable the model is to adversarial attacks</a:t>
            </a:r>
            <a:endParaRPr/>
          </a:p>
        </p:txBody>
      </p:sp>
      <p:sp>
        <p:nvSpPr>
          <p:cNvPr id="766" name="Google Shape;76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7" name="Google Shape;76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350" y="2571754"/>
            <a:ext cx="5295299" cy="2072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8" name="Google Shape;768;p85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p85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EXPLAINING AND HARNESSING ADVERSARIAL EXAMPLES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(Goodfellow et al., 2015)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input changes shouldn’t lead to changes in outputs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Changing race/gender info shouldn’t change predicted approval outcome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Changing name shouldn’t affect resume screening results</a:t>
            </a:r>
            <a:endParaRPr/>
          </a:p>
        </p:txBody>
      </p:sp>
      <p:sp>
        <p:nvSpPr>
          <p:cNvPr id="775" name="Google Shape;775;p8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Invariance tests</a:t>
            </a:r>
            <a:endParaRPr/>
          </a:p>
        </p:txBody>
      </p:sp>
      <p:sp>
        <p:nvSpPr>
          <p:cNvPr id="776" name="Google Shape;77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7" name="Google Shape;7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100" y="2571751"/>
            <a:ext cx="7007823" cy="148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8" name="Google Shape;778;p86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9" name="Google Shape;779;p86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Disparity in home lending costs minorities millions, researchers find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(CBS News,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changes to inputs should cause predictable changes in outputs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when predicting housing prices: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Increasing lot size shouldn’t decrease the predicted price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Decreasing </a:t>
            </a:r>
            <a:r>
              <a:rPr lang="en"/>
              <a:t>square</a:t>
            </a:r>
            <a:r>
              <a:rPr lang="en"/>
              <a:t> footage shouldn’t increase the predicted price</a:t>
            </a:r>
            <a:endParaRPr/>
          </a:p>
        </p:txBody>
      </p:sp>
      <p:sp>
        <p:nvSpPr>
          <p:cNvPr id="785" name="Google Shape;785;p8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expectation tests</a:t>
            </a:r>
            <a:endParaRPr/>
          </a:p>
        </p:txBody>
      </p:sp>
      <p:sp>
        <p:nvSpPr>
          <p:cNvPr id="786" name="Google Shape;786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ystematically removing parts of your model to see which ones are relevant to the model’s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components: e.g. regularizations</a:t>
            </a:r>
            <a:endParaRPr/>
          </a:p>
        </p:txBody>
      </p:sp>
      <p:sp>
        <p:nvSpPr>
          <p:cNvPr id="792" name="Google Shape;792;p8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study</a:t>
            </a:r>
            <a:endParaRPr/>
          </a:p>
        </p:txBody>
      </p:sp>
      <p:sp>
        <p:nvSpPr>
          <p:cNvPr id="793" name="Google Shape;79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Identical results short-term don’t mean identical results long-term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Superior models now don’t mean superior models a week from now on </a:t>
            </a:r>
            <a:endParaRPr/>
          </a:p>
        </p:txBody>
      </p:sp>
      <p:sp>
        <p:nvSpPr>
          <p:cNvPr id="799" name="Google Shape;799;p89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 Short-term results ≠ long-term results ⚠</a:t>
            </a:r>
            <a:endParaRPr/>
          </a:p>
        </p:txBody>
      </p:sp>
      <p:sp>
        <p:nvSpPr>
          <p:cNvPr id="800" name="Google Shape;80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6" name="Google Shape;80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726" y="2958775"/>
            <a:ext cx="1762003" cy="12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588" y="2961601"/>
            <a:ext cx="1664262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50" y="2961603"/>
            <a:ext cx="1216496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875" y="2958775"/>
            <a:ext cx="1246624" cy="1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" y="557475"/>
            <a:ext cx="1396699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7525" y="374825"/>
            <a:ext cx="1762001" cy="1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3650" y="557475"/>
            <a:ext cx="1315260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6275" y="557475"/>
            <a:ext cx="1079259" cy="13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0"/>
          <p:cNvSpPr txBox="1"/>
          <p:nvPr/>
        </p:nvSpPr>
        <p:spPr>
          <a:xfrm>
            <a:off x="903150" y="2177750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9				6				3			        2			    7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90"/>
          <p:cNvSpPr txBox="1"/>
          <p:nvPr/>
        </p:nvSpPr>
        <p:spPr>
          <a:xfrm>
            <a:off x="857300" y="4316725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5			       1				     8				   10			              4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6" name="Google Shape;816;p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53500" y="438738"/>
            <a:ext cx="818151" cy="163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612" y="3141425"/>
            <a:ext cx="1884626" cy="10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0"/>
          <p:cNvSpPr txBox="1"/>
          <p:nvPr/>
        </p:nvSpPr>
        <p:spPr>
          <a:xfrm>
            <a:off x="5094400" y="2042238"/>
            <a:ext cx="107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Ishan got a head scratcher!</a:t>
            </a:r>
            <a:endParaRPr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91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Next class: Versioning and experiment tracking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5" name="Google Shape;8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25" y="448245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91"/>
          <p:cNvSpPr txBox="1"/>
          <p:nvPr/>
        </p:nvSpPr>
        <p:spPr>
          <a:xfrm>
            <a:off x="5898775" y="4482450"/>
            <a:ext cx="300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cs329s.stanford.edu | Chip Huyen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parallelism</a:t>
            </a:r>
            <a:endParaRPr/>
          </a:p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 flipH="1" rot="10800000">
            <a:off x="366608" y="488942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0"/>
          <p:cNvSpPr txBox="1"/>
          <p:nvPr/>
        </p:nvSpPr>
        <p:spPr>
          <a:xfrm>
            <a:off x="33780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Scaling SGD Batch Size to 32K for ImageNet Training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(You et al.,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311700" y="1449375"/>
            <a:ext cx="4044900" cy="477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split the data across devices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11700" y="2059886"/>
            <a:ext cx="4044900" cy="363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sees a fraction of the batch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311700" y="2473880"/>
            <a:ext cx="4044900" cy="363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replicates the model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311700" y="2887875"/>
            <a:ext cx="4044900" cy="363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replicates the optimizer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311700" y="3748200"/>
            <a:ext cx="4044900" cy="4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GPT-3: 3.2M batch size</a:t>
            </a:r>
            <a:endParaRPr b="1" sz="20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865250" y="2002125"/>
            <a:ext cx="3823800" cy="25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1M samples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●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1000 samples/batch/machine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●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1 machine: 1000 batches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●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100 machines: </a:t>
            </a:r>
            <a:r>
              <a:rPr b="1"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10 batches</a:t>
            </a:r>
            <a:endParaRPr b="1"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parallelism</a:t>
            </a:r>
            <a:endParaRPr/>
          </a:p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" name="Google Shape;116;p21"/>
          <p:cNvCxnSpPr/>
          <p:nvPr/>
        </p:nvCxnSpPr>
        <p:spPr>
          <a:xfrm flipH="1" rot="10800000">
            <a:off x="366608" y="4889429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1"/>
          <p:cNvSpPr txBox="1"/>
          <p:nvPr/>
        </p:nvSpPr>
        <p:spPr>
          <a:xfrm>
            <a:off x="337800" y="4912500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Scaling SGD Batch Size to 32K for ImageNet Training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(You et al., 2017)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311700" y="1449375"/>
            <a:ext cx="4044900" cy="477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split the data across devices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311700" y="2059886"/>
            <a:ext cx="4044900" cy="363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sees a fraction of the batch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311700" y="2473880"/>
            <a:ext cx="4044900" cy="363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replicates the model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311700" y="2887875"/>
            <a:ext cx="4044900" cy="363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each device replicates the optimizer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311700" y="3748200"/>
            <a:ext cx="4044900" cy="4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GPT-3: 3.2M batch size</a:t>
            </a:r>
            <a:endParaRPr b="1" sz="20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865250" y="2002125"/>
            <a:ext cx="38238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Challenge 1: </a:t>
            </a:r>
            <a:r>
              <a:rPr b="1"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Learning rate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●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Too small -&gt; too long to converge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Dosis"/>
              <a:buChar char="●"/>
            </a:pPr>
            <a:r>
              <a:rPr lang="en" sz="1900">
                <a:solidFill>
                  <a:srgbClr val="FF00FF"/>
                </a:solidFill>
                <a:latin typeface="Dosis"/>
                <a:ea typeface="Dosis"/>
                <a:cs typeface="Dosis"/>
                <a:sym typeface="Dosis"/>
              </a:rPr>
              <a:t>Too large -&gt; unstable learning</a:t>
            </a:r>
            <a:endParaRPr sz="1900">
              <a:solidFill>
                <a:srgbClr val="FF00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